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13"/>
  </p:notesMasterIdLst>
  <p:sldIdLst>
    <p:sldId id="256" r:id="rId2"/>
    <p:sldId id="259" r:id="rId3"/>
    <p:sldId id="260" r:id="rId4"/>
    <p:sldId id="267" r:id="rId5"/>
    <p:sldId id="263" r:id="rId6"/>
    <p:sldId id="262" r:id="rId7"/>
    <p:sldId id="261" r:id="rId8"/>
    <p:sldId id="264" r:id="rId9"/>
    <p:sldId id="265" r:id="rId10"/>
    <p:sldId id="266" r:id="rId11"/>
    <p:sldId id="26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05" autoAdjust="0"/>
    <p:restoredTop sz="94660"/>
  </p:normalViewPr>
  <p:slideViewPr>
    <p:cSldViewPr>
      <p:cViewPr>
        <p:scale>
          <a:sx n="78" d="100"/>
          <a:sy n="78" d="100"/>
        </p:scale>
        <p:origin x="-1254" y="-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92593E-84D9-4988-A48A-D473755E27D4}" type="datetimeFigureOut">
              <a:rPr lang="en-US" smtClean="0"/>
              <a:pPr/>
              <a:t>09/23/2016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A48C6A-E2BD-4C11-B57F-792D82EC549F}" type="slidenum">
              <a:rPr lang="en-US" smtClean="0"/>
              <a:pPr/>
              <a:t>‹#›</a:t>
            </a:fld>
            <a:endParaRPr lang="en-US"/>
          </a:p>
        </p:txBody>
      </p:sp>
    </p:spTree>
    <p:extLst>
      <p:ext uri="{BB962C8B-B14F-4D97-AF65-F5344CB8AC3E}">
        <p14:creationId xmlns:p14="http://schemas.microsoft.com/office/powerpoint/2010/main" val="26503584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9A48C6A-E2BD-4C11-B57F-792D82EC549F}"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9D6F2F5-4A35-4E43-B072-865040C80215}" type="datetime1">
              <a:rPr lang="en-US" smtClean="0"/>
              <a:pPr/>
              <a:t>09/23/2016</a:t>
            </a:fld>
            <a:endParaRPr lang="en-US"/>
          </a:p>
        </p:txBody>
      </p:sp>
      <p:sp>
        <p:nvSpPr>
          <p:cNvPr id="19" name="Footer Placeholder 18"/>
          <p:cNvSpPr>
            <a:spLocks noGrp="1"/>
          </p:cNvSpPr>
          <p:nvPr>
            <p:ph type="ftr" sz="quarter" idx="11"/>
          </p:nvPr>
        </p:nvSpPr>
        <p:spPr/>
        <p:txBody>
          <a:bodyPr/>
          <a:lstStyle/>
          <a:p>
            <a:r>
              <a:rPr lang="en-US" smtClean="0"/>
              <a:t>© KMP Security Consulting 2012</a:t>
            </a:r>
            <a:endParaRPr lang="en-US"/>
          </a:p>
        </p:txBody>
      </p:sp>
      <p:sp>
        <p:nvSpPr>
          <p:cNvPr id="27" name="Slide Number Placeholder 26"/>
          <p:cNvSpPr>
            <a:spLocks noGrp="1"/>
          </p:cNvSpPr>
          <p:nvPr>
            <p:ph type="sldNum" sz="quarter" idx="12"/>
          </p:nvPr>
        </p:nvSpPr>
        <p:spPr/>
        <p:txBody>
          <a:bodyPr/>
          <a:lstStyle/>
          <a:p>
            <a:fld id="{C6C88247-4D64-4EDA-BB7A-327C601104F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1F7C127-FDEE-4973-8BDD-B4DCE6A2BC27}" type="datetime1">
              <a:rPr lang="en-US" smtClean="0"/>
              <a:pPr/>
              <a:t>09/23/2016</a:t>
            </a:fld>
            <a:endParaRPr lang="en-US"/>
          </a:p>
        </p:txBody>
      </p:sp>
      <p:sp>
        <p:nvSpPr>
          <p:cNvPr id="5" name="Footer Placeholder 4"/>
          <p:cNvSpPr>
            <a:spLocks noGrp="1"/>
          </p:cNvSpPr>
          <p:nvPr>
            <p:ph type="ftr" sz="quarter" idx="11"/>
          </p:nvPr>
        </p:nvSpPr>
        <p:spPr/>
        <p:txBody>
          <a:bodyPr/>
          <a:lstStyle/>
          <a:p>
            <a:r>
              <a:rPr lang="en-US" smtClean="0"/>
              <a:t>© KMP Security Consulting 2012</a:t>
            </a:r>
            <a:endParaRPr lang="en-US"/>
          </a:p>
        </p:txBody>
      </p:sp>
      <p:sp>
        <p:nvSpPr>
          <p:cNvPr id="6" name="Slide Number Placeholder 5"/>
          <p:cNvSpPr>
            <a:spLocks noGrp="1"/>
          </p:cNvSpPr>
          <p:nvPr>
            <p:ph type="sldNum" sz="quarter" idx="12"/>
          </p:nvPr>
        </p:nvSpPr>
        <p:spPr/>
        <p:txBody>
          <a:bodyPr/>
          <a:lstStyle/>
          <a:p>
            <a:fld id="{C6C88247-4D64-4EDA-BB7A-327C601104F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CD1D552-2655-4543-8329-6B8957D15743}" type="datetime1">
              <a:rPr lang="en-US" smtClean="0"/>
              <a:pPr/>
              <a:t>09/23/2016</a:t>
            </a:fld>
            <a:endParaRPr lang="en-US"/>
          </a:p>
        </p:txBody>
      </p:sp>
      <p:sp>
        <p:nvSpPr>
          <p:cNvPr id="5" name="Footer Placeholder 4"/>
          <p:cNvSpPr>
            <a:spLocks noGrp="1"/>
          </p:cNvSpPr>
          <p:nvPr>
            <p:ph type="ftr" sz="quarter" idx="11"/>
          </p:nvPr>
        </p:nvSpPr>
        <p:spPr/>
        <p:txBody>
          <a:bodyPr/>
          <a:lstStyle/>
          <a:p>
            <a:r>
              <a:rPr lang="en-US" smtClean="0"/>
              <a:t>© KMP Security Consulting 2012</a:t>
            </a:r>
            <a:endParaRPr lang="en-US"/>
          </a:p>
        </p:txBody>
      </p:sp>
      <p:sp>
        <p:nvSpPr>
          <p:cNvPr id="6" name="Slide Number Placeholder 5"/>
          <p:cNvSpPr>
            <a:spLocks noGrp="1"/>
          </p:cNvSpPr>
          <p:nvPr>
            <p:ph type="sldNum" sz="quarter" idx="12"/>
          </p:nvPr>
        </p:nvSpPr>
        <p:spPr/>
        <p:txBody>
          <a:bodyPr/>
          <a:lstStyle/>
          <a:p>
            <a:fld id="{C6C88247-4D64-4EDA-BB7A-327C601104F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B843BE0-B526-4C78-B5F2-41261A997B4B}" type="datetime1">
              <a:rPr lang="en-US" smtClean="0"/>
              <a:pPr/>
              <a:t>09/23/2016</a:t>
            </a:fld>
            <a:endParaRPr lang="en-US"/>
          </a:p>
        </p:txBody>
      </p:sp>
      <p:sp>
        <p:nvSpPr>
          <p:cNvPr id="5" name="Footer Placeholder 4"/>
          <p:cNvSpPr>
            <a:spLocks noGrp="1"/>
          </p:cNvSpPr>
          <p:nvPr>
            <p:ph type="ftr" sz="quarter" idx="11"/>
          </p:nvPr>
        </p:nvSpPr>
        <p:spPr/>
        <p:txBody>
          <a:bodyPr/>
          <a:lstStyle/>
          <a:p>
            <a:r>
              <a:rPr lang="en-US" smtClean="0"/>
              <a:t>© KMP Security Consulting 2012</a:t>
            </a:r>
            <a:endParaRPr lang="en-US"/>
          </a:p>
        </p:txBody>
      </p:sp>
      <p:sp>
        <p:nvSpPr>
          <p:cNvPr id="6" name="Slide Number Placeholder 5"/>
          <p:cNvSpPr>
            <a:spLocks noGrp="1"/>
          </p:cNvSpPr>
          <p:nvPr>
            <p:ph type="sldNum" sz="quarter" idx="12"/>
          </p:nvPr>
        </p:nvSpPr>
        <p:spPr/>
        <p:txBody>
          <a:bodyPr/>
          <a:lstStyle/>
          <a:p>
            <a:fld id="{C6C88247-4D64-4EDA-BB7A-327C601104F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3562C5F-6F2F-43E7-8D88-63FF0E7386BD}" type="datetime1">
              <a:rPr lang="en-US" smtClean="0"/>
              <a:pPr/>
              <a:t>09/23/2016</a:t>
            </a:fld>
            <a:endParaRPr lang="en-US"/>
          </a:p>
        </p:txBody>
      </p:sp>
      <p:sp>
        <p:nvSpPr>
          <p:cNvPr id="5" name="Footer Placeholder 4"/>
          <p:cNvSpPr>
            <a:spLocks noGrp="1"/>
          </p:cNvSpPr>
          <p:nvPr>
            <p:ph type="ftr" sz="quarter" idx="11"/>
          </p:nvPr>
        </p:nvSpPr>
        <p:spPr/>
        <p:txBody>
          <a:bodyPr/>
          <a:lstStyle/>
          <a:p>
            <a:r>
              <a:rPr lang="en-US" smtClean="0"/>
              <a:t>© KMP Security Consulting 2012</a:t>
            </a:r>
            <a:endParaRPr lang="en-US"/>
          </a:p>
        </p:txBody>
      </p:sp>
      <p:sp>
        <p:nvSpPr>
          <p:cNvPr id="6" name="Slide Number Placeholder 5"/>
          <p:cNvSpPr>
            <a:spLocks noGrp="1"/>
          </p:cNvSpPr>
          <p:nvPr>
            <p:ph type="sldNum" sz="quarter" idx="12"/>
          </p:nvPr>
        </p:nvSpPr>
        <p:spPr/>
        <p:txBody>
          <a:bodyPr/>
          <a:lstStyle/>
          <a:p>
            <a:fld id="{C6C88247-4D64-4EDA-BB7A-327C601104F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A01ED13-67BC-473D-9851-C702B9BB5DCD}" type="datetime1">
              <a:rPr lang="en-US" smtClean="0"/>
              <a:pPr/>
              <a:t>09/23/2016</a:t>
            </a:fld>
            <a:endParaRPr lang="en-US"/>
          </a:p>
        </p:txBody>
      </p:sp>
      <p:sp>
        <p:nvSpPr>
          <p:cNvPr id="6" name="Footer Placeholder 5"/>
          <p:cNvSpPr>
            <a:spLocks noGrp="1"/>
          </p:cNvSpPr>
          <p:nvPr>
            <p:ph type="ftr" sz="quarter" idx="11"/>
          </p:nvPr>
        </p:nvSpPr>
        <p:spPr/>
        <p:txBody>
          <a:bodyPr/>
          <a:lstStyle/>
          <a:p>
            <a:r>
              <a:rPr lang="en-US" smtClean="0"/>
              <a:t>© KMP Security Consulting 2012</a:t>
            </a:r>
            <a:endParaRPr lang="en-US"/>
          </a:p>
        </p:txBody>
      </p:sp>
      <p:sp>
        <p:nvSpPr>
          <p:cNvPr id="7" name="Slide Number Placeholder 6"/>
          <p:cNvSpPr>
            <a:spLocks noGrp="1"/>
          </p:cNvSpPr>
          <p:nvPr>
            <p:ph type="sldNum" sz="quarter" idx="12"/>
          </p:nvPr>
        </p:nvSpPr>
        <p:spPr/>
        <p:txBody>
          <a:bodyPr/>
          <a:lstStyle/>
          <a:p>
            <a:fld id="{C6C88247-4D64-4EDA-BB7A-327C601104F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BA82D4B-8C30-425C-9ED5-506F2EECF1A5}" type="datetime1">
              <a:rPr lang="en-US" smtClean="0"/>
              <a:pPr/>
              <a:t>09/23/2016</a:t>
            </a:fld>
            <a:endParaRPr lang="en-US"/>
          </a:p>
        </p:txBody>
      </p:sp>
      <p:sp>
        <p:nvSpPr>
          <p:cNvPr id="8" name="Footer Placeholder 7"/>
          <p:cNvSpPr>
            <a:spLocks noGrp="1"/>
          </p:cNvSpPr>
          <p:nvPr>
            <p:ph type="ftr" sz="quarter" idx="11"/>
          </p:nvPr>
        </p:nvSpPr>
        <p:spPr/>
        <p:txBody>
          <a:bodyPr/>
          <a:lstStyle/>
          <a:p>
            <a:r>
              <a:rPr lang="en-US" smtClean="0"/>
              <a:t>© KMP Security Consulting 2012</a:t>
            </a:r>
            <a:endParaRPr lang="en-US"/>
          </a:p>
        </p:txBody>
      </p:sp>
      <p:sp>
        <p:nvSpPr>
          <p:cNvPr id="9" name="Slide Number Placeholder 8"/>
          <p:cNvSpPr>
            <a:spLocks noGrp="1"/>
          </p:cNvSpPr>
          <p:nvPr>
            <p:ph type="sldNum" sz="quarter" idx="12"/>
          </p:nvPr>
        </p:nvSpPr>
        <p:spPr/>
        <p:txBody>
          <a:bodyPr/>
          <a:lstStyle/>
          <a:p>
            <a:fld id="{C6C88247-4D64-4EDA-BB7A-327C601104F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B540E96-31F1-4F88-904B-1B3CBAD11B56}" type="datetime1">
              <a:rPr lang="en-US" smtClean="0"/>
              <a:pPr/>
              <a:t>09/23/2016</a:t>
            </a:fld>
            <a:endParaRPr lang="en-US"/>
          </a:p>
        </p:txBody>
      </p:sp>
      <p:sp>
        <p:nvSpPr>
          <p:cNvPr id="4" name="Footer Placeholder 3"/>
          <p:cNvSpPr>
            <a:spLocks noGrp="1"/>
          </p:cNvSpPr>
          <p:nvPr>
            <p:ph type="ftr" sz="quarter" idx="11"/>
          </p:nvPr>
        </p:nvSpPr>
        <p:spPr/>
        <p:txBody>
          <a:bodyPr/>
          <a:lstStyle/>
          <a:p>
            <a:r>
              <a:rPr lang="en-US" smtClean="0"/>
              <a:t>© KMP Security Consulting 2012</a:t>
            </a:r>
            <a:endParaRPr lang="en-US"/>
          </a:p>
        </p:txBody>
      </p:sp>
      <p:sp>
        <p:nvSpPr>
          <p:cNvPr id="5" name="Slide Number Placeholder 4"/>
          <p:cNvSpPr>
            <a:spLocks noGrp="1"/>
          </p:cNvSpPr>
          <p:nvPr>
            <p:ph type="sldNum" sz="quarter" idx="12"/>
          </p:nvPr>
        </p:nvSpPr>
        <p:spPr/>
        <p:txBody>
          <a:bodyPr/>
          <a:lstStyle/>
          <a:p>
            <a:fld id="{C6C88247-4D64-4EDA-BB7A-327C601104F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4CD37D-DB37-417B-966B-7CBF504280F8}" type="datetime1">
              <a:rPr lang="en-US" smtClean="0"/>
              <a:pPr/>
              <a:t>09/23/2016</a:t>
            </a:fld>
            <a:endParaRPr lang="en-US"/>
          </a:p>
        </p:txBody>
      </p:sp>
      <p:sp>
        <p:nvSpPr>
          <p:cNvPr id="3" name="Footer Placeholder 2"/>
          <p:cNvSpPr>
            <a:spLocks noGrp="1"/>
          </p:cNvSpPr>
          <p:nvPr>
            <p:ph type="ftr" sz="quarter" idx="11"/>
          </p:nvPr>
        </p:nvSpPr>
        <p:spPr/>
        <p:txBody>
          <a:bodyPr/>
          <a:lstStyle/>
          <a:p>
            <a:r>
              <a:rPr lang="en-US" smtClean="0"/>
              <a:t>© KMP Security Consulting 2012</a:t>
            </a:r>
            <a:endParaRPr lang="en-US"/>
          </a:p>
        </p:txBody>
      </p:sp>
      <p:sp>
        <p:nvSpPr>
          <p:cNvPr id="4" name="Slide Number Placeholder 3"/>
          <p:cNvSpPr>
            <a:spLocks noGrp="1"/>
          </p:cNvSpPr>
          <p:nvPr>
            <p:ph type="sldNum" sz="quarter" idx="12"/>
          </p:nvPr>
        </p:nvSpPr>
        <p:spPr/>
        <p:txBody>
          <a:bodyPr/>
          <a:lstStyle/>
          <a:p>
            <a:fld id="{C6C88247-4D64-4EDA-BB7A-327C601104F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ABA4DCA-CFF9-426F-A6BF-DF2E58920298}" type="datetime1">
              <a:rPr lang="en-US" smtClean="0"/>
              <a:pPr/>
              <a:t>09/23/2016</a:t>
            </a:fld>
            <a:endParaRPr lang="en-US"/>
          </a:p>
        </p:txBody>
      </p:sp>
      <p:sp>
        <p:nvSpPr>
          <p:cNvPr id="6" name="Footer Placeholder 5"/>
          <p:cNvSpPr>
            <a:spLocks noGrp="1"/>
          </p:cNvSpPr>
          <p:nvPr>
            <p:ph type="ftr" sz="quarter" idx="11"/>
          </p:nvPr>
        </p:nvSpPr>
        <p:spPr/>
        <p:txBody>
          <a:bodyPr/>
          <a:lstStyle/>
          <a:p>
            <a:r>
              <a:rPr lang="en-US" smtClean="0"/>
              <a:t>© KMP Security Consulting 2012</a:t>
            </a:r>
            <a:endParaRPr lang="en-US"/>
          </a:p>
        </p:txBody>
      </p:sp>
      <p:sp>
        <p:nvSpPr>
          <p:cNvPr id="7" name="Slide Number Placeholder 6"/>
          <p:cNvSpPr>
            <a:spLocks noGrp="1"/>
          </p:cNvSpPr>
          <p:nvPr>
            <p:ph type="sldNum" sz="quarter" idx="12"/>
          </p:nvPr>
        </p:nvSpPr>
        <p:spPr/>
        <p:txBody>
          <a:bodyPr/>
          <a:lstStyle/>
          <a:p>
            <a:fld id="{C6C88247-4D64-4EDA-BB7A-327C601104F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C3A48FA-79B1-44D4-86A1-029B5DA42CE0}" type="datetime1">
              <a:rPr lang="en-US" smtClean="0"/>
              <a:pPr/>
              <a:t>09/23/2016</a:t>
            </a:fld>
            <a:endParaRPr lang="en-US"/>
          </a:p>
        </p:txBody>
      </p:sp>
      <p:sp>
        <p:nvSpPr>
          <p:cNvPr id="6" name="Footer Placeholder 5"/>
          <p:cNvSpPr>
            <a:spLocks noGrp="1"/>
          </p:cNvSpPr>
          <p:nvPr>
            <p:ph type="ftr" sz="quarter" idx="11"/>
          </p:nvPr>
        </p:nvSpPr>
        <p:spPr/>
        <p:txBody>
          <a:bodyPr/>
          <a:lstStyle/>
          <a:p>
            <a:r>
              <a:rPr lang="en-US" smtClean="0"/>
              <a:t>© KMP Security Consulting 2012</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C6C88247-4D64-4EDA-BB7A-327C601104F0}"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02C04D2-12CC-45C7-9CC2-8EFB342229D7}" type="datetime1">
              <a:rPr lang="en-US" smtClean="0"/>
              <a:pPr/>
              <a:t>09/23/2016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 KMP Security Consulting 2012</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6C88247-4D64-4EDA-BB7A-327C601104F0}"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0"/>
            <a:ext cx="7851648" cy="1828800"/>
          </a:xfrm>
        </p:spPr>
        <p:txBody>
          <a:bodyPr/>
          <a:lstStyle/>
          <a:p>
            <a:pPr algn="ctr"/>
            <a:r>
              <a:rPr lang="en-US" dirty="0" smtClean="0"/>
              <a:t>Shoplifting Awareness</a:t>
            </a:r>
            <a:endParaRPr lang="en-US" dirty="0"/>
          </a:p>
        </p:txBody>
      </p:sp>
      <p:sp>
        <p:nvSpPr>
          <p:cNvPr id="3" name="Subtitle 2"/>
          <p:cNvSpPr>
            <a:spLocks noGrp="1"/>
          </p:cNvSpPr>
          <p:nvPr>
            <p:ph type="subTitle" idx="1"/>
          </p:nvPr>
        </p:nvSpPr>
        <p:spPr>
          <a:xfrm>
            <a:off x="533400" y="2667000"/>
            <a:ext cx="7854696" cy="1752600"/>
          </a:xfrm>
        </p:spPr>
        <p:txBody>
          <a:bodyPr/>
          <a:lstStyle/>
          <a:p>
            <a:pPr algn="ctr"/>
            <a:r>
              <a:rPr lang="en-US" sz="3200" b="1" dirty="0" smtClean="0"/>
              <a:t>A Practical and Easy Guide to </a:t>
            </a:r>
            <a:br>
              <a:rPr lang="en-US" sz="3200" b="1" dirty="0" smtClean="0"/>
            </a:br>
            <a:r>
              <a:rPr lang="en-US" sz="3200" b="1" dirty="0" smtClean="0"/>
              <a:t>Preventing Loss</a:t>
            </a:r>
          </a:p>
          <a:p>
            <a:endParaRPr lang="en-US" dirty="0"/>
          </a:p>
        </p:txBody>
      </p:sp>
      <p:sp>
        <p:nvSpPr>
          <p:cNvPr id="5" name="TextBox 4"/>
          <p:cNvSpPr txBox="1"/>
          <p:nvPr/>
        </p:nvSpPr>
        <p:spPr>
          <a:xfrm>
            <a:off x="762000" y="4572000"/>
            <a:ext cx="7924800" cy="1354217"/>
          </a:xfrm>
          <a:prstGeom prst="rect">
            <a:avLst/>
          </a:prstGeom>
          <a:noFill/>
        </p:spPr>
        <p:txBody>
          <a:bodyPr wrap="square" rtlCol="0">
            <a:spAutoFit/>
          </a:bodyPr>
          <a:lstStyle/>
          <a:p>
            <a:pPr algn="ctr"/>
            <a:r>
              <a:rPr lang="en-US" sz="3200" b="1" dirty="0" smtClean="0"/>
              <a:t>Retailers Association of MA Loss Prevention Committee</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noAutofit/>
          </a:bodyPr>
          <a:lstStyle/>
          <a:p>
            <a:pPr algn="ctr"/>
            <a:r>
              <a:rPr lang="en-US" sz="4000" dirty="0" smtClean="0"/>
              <a:t>What do I do? What can I do? What should I do?</a:t>
            </a:r>
            <a:endParaRPr lang="en-US" sz="4000" dirty="0"/>
          </a:p>
        </p:txBody>
      </p:sp>
      <p:sp>
        <p:nvSpPr>
          <p:cNvPr id="3" name="Content Placeholder 2"/>
          <p:cNvSpPr>
            <a:spLocks noGrp="1"/>
          </p:cNvSpPr>
          <p:nvPr>
            <p:ph idx="1"/>
          </p:nvPr>
        </p:nvSpPr>
        <p:spPr>
          <a:xfrm>
            <a:off x="381000" y="2286000"/>
            <a:ext cx="8229600" cy="4389120"/>
          </a:xfrm>
        </p:spPr>
        <p:txBody>
          <a:bodyPr/>
          <a:lstStyle/>
          <a:p>
            <a:pPr marL="514350" indent="-514350">
              <a:buFont typeface="+mj-lt"/>
              <a:buAutoNum type="arabicPeriod" startAt="8"/>
            </a:pPr>
            <a:r>
              <a:rPr lang="en-US" sz="2400" dirty="0" smtClean="0"/>
              <a:t>Be prepared to tell the suspect that if they don’t give you what you’ve asked for that you will contact the police and will prosecute.  </a:t>
            </a:r>
            <a:br>
              <a:rPr lang="en-US" sz="2400" dirty="0" smtClean="0"/>
            </a:br>
            <a:endParaRPr lang="en-US" sz="2400" dirty="0" smtClean="0"/>
          </a:p>
          <a:p>
            <a:pPr marL="514350" indent="-514350">
              <a:buFont typeface="+mj-lt"/>
              <a:buAutoNum type="arabicPeriod" startAt="8"/>
            </a:pPr>
            <a:r>
              <a:rPr lang="en-US" sz="2400" dirty="0" smtClean="0"/>
              <a:t>If they flee, consider </a:t>
            </a:r>
            <a:r>
              <a:rPr lang="en-US" sz="2400" b="1" i="1" dirty="0" smtClean="0"/>
              <a:t>not</a:t>
            </a:r>
            <a:r>
              <a:rPr lang="en-US" sz="2400" dirty="0" smtClean="0"/>
              <a:t> chasing them.  Get a description of the individual, the vehicle they get into, what they are wearing, what their direction of travel was and what they stole.  Report it to the police.</a:t>
            </a:r>
          </a:p>
          <a:p>
            <a:pPr marL="514350" indent="-514350">
              <a:buNone/>
            </a:pPr>
            <a:endParaRPr lang="en-US" dirty="0" smtClean="0"/>
          </a:p>
          <a:p>
            <a:pPr marL="514350" indent="-514350">
              <a:buFont typeface="+mj-lt"/>
              <a:buAutoNum type="arabicPeriod" startAt="8"/>
            </a:pPr>
            <a:endParaRPr lang="en-US" dirty="0"/>
          </a:p>
        </p:txBody>
      </p:sp>
      <p:sp>
        <p:nvSpPr>
          <p:cNvPr id="5" name="Slide Number Placeholder 4"/>
          <p:cNvSpPr>
            <a:spLocks noGrp="1"/>
          </p:cNvSpPr>
          <p:nvPr>
            <p:ph type="sldNum" sz="quarter" idx="12"/>
          </p:nvPr>
        </p:nvSpPr>
        <p:spPr/>
        <p:txBody>
          <a:bodyPr/>
          <a:lstStyle/>
          <a:p>
            <a:fld id="{C6C88247-4D64-4EDA-BB7A-327C601104F0}"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a:bodyPr>
          <a:lstStyle/>
          <a:p>
            <a:pPr algn="ctr"/>
            <a:r>
              <a:rPr lang="en-US" dirty="0" smtClean="0"/>
              <a:t>Who can help?  </a:t>
            </a:r>
            <a:endParaRPr lang="en-US" dirty="0"/>
          </a:p>
        </p:txBody>
      </p:sp>
      <p:sp>
        <p:nvSpPr>
          <p:cNvPr id="3" name="Content Placeholder 2"/>
          <p:cNvSpPr>
            <a:spLocks noGrp="1"/>
          </p:cNvSpPr>
          <p:nvPr>
            <p:ph idx="1"/>
          </p:nvPr>
        </p:nvSpPr>
        <p:spPr/>
        <p:txBody>
          <a:bodyPr>
            <a:normAutofit fontScale="85000" lnSpcReduction="20000"/>
          </a:bodyPr>
          <a:lstStyle/>
          <a:p>
            <a:pPr marL="514350" indent="-514350">
              <a:buFont typeface="+mj-lt"/>
              <a:buAutoNum type="arabicPeriod"/>
            </a:pPr>
            <a:r>
              <a:rPr lang="en-US" dirty="0" smtClean="0"/>
              <a:t>Know the police that patrol the area around your store.  If there is an opportunity to donate to your local police department, consider doing so.</a:t>
            </a:r>
            <a:br>
              <a:rPr lang="en-US" dirty="0" smtClean="0"/>
            </a:br>
            <a:endParaRPr lang="en-US" dirty="0" smtClean="0"/>
          </a:p>
          <a:p>
            <a:pPr marL="514350" indent="-514350">
              <a:buFont typeface="+mj-lt"/>
              <a:buAutoNum type="arabicPeriod"/>
            </a:pPr>
            <a:r>
              <a:rPr lang="en-US" dirty="0" smtClean="0"/>
              <a:t>Inquire about security related meetings in your area.  Malls typically hold meetings periodically to discuss trends in the area as it pertains to shoplifting.</a:t>
            </a:r>
            <a:br>
              <a:rPr lang="en-US" dirty="0" smtClean="0"/>
            </a:br>
            <a:endParaRPr lang="en-US" dirty="0" smtClean="0"/>
          </a:p>
          <a:p>
            <a:pPr marL="514350" indent="-514350">
              <a:buFont typeface="+mj-lt"/>
              <a:buAutoNum type="arabicPeriod"/>
            </a:pPr>
            <a:r>
              <a:rPr lang="en-US" dirty="0" smtClean="0"/>
              <a:t>Know your fellow shopkeepers in the area.  If everyone talks to each other, you can all watch out for each other when there is trouble.  </a:t>
            </a:r>
            <a:br>
              <a:rPr lang="en-US" dirty="0" smtClean="0"/>
            </a:br>
            <a:endParaRPr lang="en-US" dirty="0" smtClean="0"/>
          </a:p>
          <a:p>
            <a:pPr marL="514350" indent="-514350">
              <a:buFont typeface="+mj-lt"/>
              <a:buAutoNum type="arabicPeriod"/>
            </a:pPr>
            <a:r>
              <a:rPr lang="en-US" dirty="0" smtClean="0"/>
              <a:t>Look at bringing in a security consultant to review what you have and give suggestions to help.</a:t>
            </a:r>
          </a:p>
          <a:p>
            <a:pPr marL="514350" indent="-514350">
              <a:buFont typeface="+mj-lt"/>
              <a:buAutoNum type="arabicPeriod" startAt="8"/>
            </a:pPr>
            <a:endParaRPr lang="en-US" dirty="0"/>
          </a:p>
        </p:txBody>
      </p:sp>
      <p:sp>
        <p:nvSpPr>
          <p:cNvPr id="5" name="Slide Number Placeholder 4"/>
          <p:cNvSpPr>
            <a:spLocks noGrp="1"/>
          </p:cNvSpPr>
          <p:nvPr>
            <p:ph type="sldNum" sz="quarter" idx="12"/>
          </p:nvPr>
        </p:nvSpPr>
        <p:spPr/>
        <p:txBody>
          <a:bodyPr/>
          <a:lstStyle/>
          <a:p>
            <a:fld id="{C6C88247-4D64-4EDA-BB7A-327C601104F0}" type="slidenum">
              <a:rPr lang="en-US" smtClean="0"/>
              <a:pPr/>
              <a:t>11</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Topics</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Statistics</a:t>
            </a:r>
          </a:p>
          <a:p>
            <a:pPr marL="514350" indent="-514350">
              <a:buFont typeface="+mj-lt"/>
              <a:buAutoNum type="arabicPeriod"/>
            </a:pPr>
            <a:r>
              <a:rPr lang="en-US" dirty="0" smtClean="0"/>
              <a:t>Customer service, Customer Service, Customer Service</a:t>
            </a:r>
          </a:p>
          <a:p>
            <a:pPr marL="514350" indent="-514350">
              <a:buFont typeface="+mj-lt"/>
              <a:buAutoNum type="arabicPeriod"/>
            </a:pPr>
            <a:r>
              <a:rPr lang="en-US" dirty="0" smtClean="0"/>
              <a:t>Store layout options</a:t>
            </a:r>
          </a:p>
          <a:p>
            <a:pPr marL="514350" indent="-514350">
              <a:buFont typeface="+mj-lt"/>
              <a:buAutoNum type="arabicPeriod"/>
            </a:pPr>
            <a:r>
              <a:rPr lang="en-US" dirty="0" smtClean="0"/>
              <a:t>What an average shoplifter looks like</a:t>
            </a:r>
          </a:p>
          <a:p>
            <a:pPr marL="514350" indent="-514350">
              <a:buFont typeface="+mj-lt"/>
              <a:buAutoNum type="arabicPeriod"/>
            </a:pPr>
            <a:r>
              <a:rPr lang="en-US" dirty="0" smtClean="0"/>
              <a:t>The Five Elements</a:t>
            </a:r>
          </a:p>
          <a:p>
            <a:pPr marL="514350" indent="-514350">
              <a:buFont typeface="+mj-lt"/>
              <a:buAutoNum type="arabicPeriod"/>
            </a:pPr>
            <a:r>
              <a:rPr lang="en-US" dirty="0" smtClean="0"/>
              <a:t>Addressing Shoplifting if it happens</a:t>
            </a:r>
          </a:p>
          <a:p>
            <a:pPr marL="514350" indent="-514350">
              <a:buFont typeface="+mj-lt"/>
              <a:buAutoNum type="arabicPeriod"/>
            </a:pPr>
            <a:r>
              <a:rPr lang="en-US" dirty="0" smtClean="0"/>
              <a:t>Police / community partnerships</a:t>
            </a:r>
          </a:p>
          <a:p>
            <a:pPr marL="514350" indent="-514350">
              <a:buFont typeface="+mj-lt"/>
              <a:buAutoNum type="arabicPeriod"/>
            </a:pPr>
            <a:endParaRPr lang="en-US" dirty="0"/>
          </a:p>
        </p:txBody>
      </p:sp>
      <p:sp>
        <p:nvSpPr>
          <p:cNvPr id="5" name="Slide Number Placeholder 4"/>
          <p:cNvSpPr>
            <a:spLocks noGrp="1"/>
          </p:cNvSpPr>
          <p:nvPr>
            <p:ph type="sldNum" sz="quarter" idx="12"/>
          </p:nvPr>
        </p:nvSpPr>
        <p:spPr/>
        <p:txBody>
          <a:bodyPr/>
          <a:lstStyle/>
          <a:p>
            <a:fld id="{C6C88247-4D64-4EDA-BB7A-327C601104F0}"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a:bodyPr>
          <a:lstStyle/>
          <a:p>
            <a:pPr algn="ctr"/>
            <a:r>
              <a:rPr lang="en-US" sz="4000" i="1" dirty="0" smtClean="0"/>
              <a:t>What the data tells us…..</a:t>
            </a:r>
            <a:endParaRPr lang="en-US" sz="4000" i="1" dirty="0"/>
          </a:p>
        </p:txBody>
      </p:sp>
      <p:sp>
        <p:nvSpPr>
          <p:cNvPr id="3" name="Content Placeholder 2"/>
          <p:cNvSpPr>
            <a:spLocks noGrp="1"/>
          </p:cNvSpPr>
          <p:nvPr>
            <p:ph idx="1"/>
          </p:nvPr>
        </p:nvSpPr>
        <p:spPr>
          <a:xfrm>
            <a:off x="381000" y="1828800"/>
            <a:ext cx="8229600" cy="4389120"/>
          </a:xfrm>
        </p:spPr>
        <p:txBody>
          <a:bodyPr>
            <a:normAutofit fontScale="92500"/>
          </a:bodyPr>
          <a:lstStyle/>
          <a:p>
            <a:r>
              <a:rPr lang="en-US" dirty="0" smtClean="0"/>
              <a:t>Each year, the University of Florida conducts a research study on “Shrinkage” in retail stores. </a:t>
            </a:r>
            <a:br>
              <a:rPr lang="en-US" dirty="0" smtClean="0"/>
            </a:br>
            <a:r>
              <a:rPr lang="en-US" dirty="0" smtClean="0"/>
              <a:t> </a:t>
            </a:r>
          </a:p>
          <a:p>
            <a:r>
              <a:rPr lang="en-US" dirty="0" smtClean="0"/>
              <a:t>According to the 2012 report, respondents to the survey maintain that their average inventory loss is 1.47% of total retail sales or $44.247 BILLION per year!</a:t>
            </a:r>
            <a:br>
              <a:rPr lang="en-US" dirty="0" smtClean="0"/>
            </a:br>
            <a:endParaRPr lang="en-US" dirty="0" smtClean="0"/>
          </a:p>
          <a:p>
            <a:r>
              <a:rPr lang="en-US" dirty="0" smtClean="0"/>
              <a:t>Shoplifting is noted as attributing 33% of total shrinkage in retail stores</a:t>
            </a:r>
            <a:br>
              <a:rPr lang="en-US" dirty="0" smtClean="0"/>
            </a:br>
            <a:endParaRPr lang="en-US" dirty="0" smtClean="0"/>
          </a:p>
          <a:p>
            <a:r>
              <a:rPr lang="en-US" dirty="0" smtClean="0"/>
              <a:t>That equates to $14.6 BILLION lost each year in the US.  </a:t>
            </a:r>
            <a:endParaRPr lang="en-US" dirty="0"/>
          </a:p>
        </p:txBody>
      </p:sp>
      <p:sp>
        <p:nvSpPr>
          <p:cNvPr id="5" name="Slide Number Placeholder 4"/>
          <p:cNvSpPr>
            <a:spLocks noGrp="1"/>
          </p:cNvSpPr>
          <p:nvPr>
            <p:ph type="sldNum" sz="quarter" idx="12"/>
          </p:nvPr>
        </p:nvSpPr>
        <p:spPr/>
        <p:txBody>
          <a:bodyPr/>
          <a:lstStyle/>
          <a:p>
            <a:fld id="{C6C88247-4D64-4EDA-BB7A-327C601104F0}"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458200" cy="1219200"/>
          </a:xfrm>
        </p:spPr>
        <p:txBody>
          <a:bodyPr>
            <a:noAutofit/>
          </a:bodyPr>
          <a:lstStyle/>
          <a:p>
            <a:pPr algn="ctr"/>
            <a:r>
              <a:rPr lang="en-US" sz="4000" dirty="0" smtClean="0"/>
              <a:t>Preventing shoplifting through superior customer service</a:t>
            </a:r>
            <a:endParaRPr lang="en-US" sz="4000" dirty="0"/>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a:pPr>
            <a:r>
              <a:rPr lang="en-US" sz="2400" dirty="0" smtClean="0"/>
              <a:t>Make eye contact with every customer.  Shoplifters do not want to be noticed.</a:t>
            </a:r>
            <a:br>
              <a:rPr lang="en-US" sz="2400" dirty="0" smtClean="0"/>
            </a:br>
            <a:endParaRPr lang="en-US" sz="2400" dirty="0" smtClean="0"/>
          </a:p>
          <a:p>
            <a:pPr marL="514350" indent="-514350">
              <a:buFont typeface="+mj-lt"/>
              <a:buAutoNum type="arabicPeriod"/>
            </a:pPr>
            <a:r>
              <a:rPr lang="en-US" sz="2400" dirty="0" smtClean="0"/>
              <a:t>If the person has bags, offer to hold them at the register area so that their hands are free to shop.</a:t>
            </a:r>
            <a:br>
              <a:rPr lang="en-US" sz="2400" dirty="0" smtClean="0"/>
            </a:br>
            <a:endParaRPr lang="en-US" sz="2400" dirty="0" smtClean="0"/>
          </a:p>
          <a:p>
            <a:pPr marL="514350" indent="-514350">
              <a:buFont typeface="+mj-lt"/>
              <a:buAutoNum type="arabicPeriod"/>
            </a:pPr>
            <a:r>
              <a:rPr lang="en-US" sz="2400" dirty="0" smtClean="0"/>
              <a:t>If the person doesn’t want help, still check in with him / her periodically.</a:t>
            </a:r>
            <a:br>
              <a:rPr lang="en-US" sz="2400" dirty="0" smtClean="0"/>
            </a:br>
            <a:endParaRPr lang="en-US" sz="2400" dirty="0" smtClean="0"/>
          </a:p>
          <a:p>
            <a:pPr marL="514350" indent="-514350">
              <a:buFont typeface="+mj-lt"/>
              <a:buAutoNum type="arabicPeriod"/>
            </a:pPr>
            <a:r>
              <a:rPr lang="en-US" sz="2400" dirty="0" smtClean="0"/>
              <a:t>Smile and engage in small talk, commenting on the specific items the customer has chosen.  It is a good connection to make with a legitimate customer and it tells a shoplifter you are paying attention.  </a:t>
            </a:r>
          </a:p>
          <a:p>
            <a:pPr marL="514350" indent="-514350">
              <a:buFont typeface="+mj-lt"/>
              <a:buAutoNum type="arabicPeriod" startAt="8"/>
            </a:pPr>
            <a:endParaRPr lang="en-US" dirty="0"/>
          </a:p>
        </p:txBody>
      </p:sp>
      <p:sp>
        <p:nvSpPr>
          <p:cNvPr id="5" name="Slide Number Placeholder 4"/>
          <p:cNvSpPr>
            <a:spLocks noGrp="1"/>
          </p:cNvSpPr>
          <p:nvPr>
            <p:ph type="sldNum" sz="quarter" idx="12"/>
          </p:nvPr>
        </p:nvSpPr>
        <p:spPr/>
        <p:txBody>
          <a:bodyPr/>
          <a:lstStyle/>
          <a:p>
            <a:fld id="{C6C88247-4D64-4EDA-BB7A-327C601104F0}"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229600" cy="1143000"/>
          </a:xfrm>
        </p:spPr>
        <p:txBody>
          <a:bodyPr>
            <a:normAutofit/>
          </a:bodyPr>
          <a:lstStyle/>
          <a:p>
            <a:pPr algn="ctr"/>
            <a:r>
              <a:rPr lang="en-US" sz="4000" dirty="0" smtClean="0"/>
              <a:t>Setting up your store “anti shoplifter”</a:t>
            </a:r>
            <a:endParaRPr lang="en-US" sz="4000" dirty="0"/>
          </a:p>
        </p:txBody>
      </p:sp>
      <p:sp>
        <p:nvSpPr>
          <p:cNvPr id="3" name="Content Placeholder 2"/>
          <p:cNvSpPr>
            <a:spLocks noGrp="1"/>
          </p:cNvSpPr>
          <p:nvPr>
            <p:ph idx="1"/>
          </p:nvPr>
        </p:nvSpPr>
        <p:spPr/>
        <p:txBody>
          <a:bodyPr>
            <a:normAutofit fontScale="77500" lnSpcReduction="20000"/>
          </a:bodyPr>
          <a:lstStyle/>
          <a:p>
            <a:pPr marL="514350" indent="-514350">
              <a:buFont typeface="+mj-lt"/>
              <a:buAutoNum type="arabicPeriod"/>
            </a:pPr>
            <a:r>
              <a:rPr lang="en-US" dirty="0" smtClean="0"/>
              <a:t>Place higher priced, highly desirable merchandise in a location that is highly visible by associates.</a:t>
            </a:r>
            <a:br>
              <a:rPr lang="en-US" dirty="0" smtClean="0"/>
            </a:br>
            <a:endParaRPr lang="en-US" dirty="0" smtClean="0"/>
          </a:p>
          <a:p>
            <a:pPr marL="514350" indent="-514350">
              <a:buFont typeface="+mj-lt"/>
              <a:buAutoNum type="arabicPeriod"/>
            </a:pPr>
            <a:r>
              <a:rPr lang="en-US" dirty="0" smtClean="0"/>
              <a:t>Keep displays orderly – You can better notice if something is missing on an neat rack or shelf.</a:t>
            </a:r>
            <a:br>
              <a:rPr lang="en-US" dirty="0" smtClean="0"/>
            </a:br>
            <a:endParaRPr lang="en-US" dirty="0" smtClean="0"/>
          </a:p>
          <a:p>
            <a:pPr marL="514350" indent="-514350">
              <a:buFont typeface="+mj-lt"/>
              <a:buAutoNum type="arabicPeriod"/>
            </a:pPr>
            <a:r>
              <a:rPr lang="en-US" dirty="0" smtClean="0"/>
              <a:t>Keep sightlines low.  You should be able to see from one end of the store to the other easily.</a:t>
            </a:r>
            <a:br>
              <a:rPr lang="en-US" dirty="0" smtClean="0"/>
            </a:br>
            <a:endParaRPr lang="en-US" dirty="0" smtClean="0"/>
          </a:p>
          <a:p>
            <a:pPr marL="514350" indent="-514350">
              <a:buFont typeface="+mj-lt"/>
              <a:buAutoNum type="arabicPeriod"/>
            </a:pPr>
            <a:r>
              <a:rPr lang="en-US" dirty="0" smtClean="0"/>
              <a:t>Have proper functional lighting.</a:t>
            </a:r>
            <a:br>
              <a:rPr lang="en-US" dirty="0" smtClean="0"/>
            </a:br>
            <a:endParaRPr lang="en-US" dirty="0" smtClean="0"/>
          </a:p>
          <a:p>
            <a:pPr marL="514350" indent="-514350">
              <a:buFont typeface="+mj-lt"/>
              <a:buAutoNum type="arabicPeriod"/>
            </a:pPr>
            <a:r>
              <a:rPr lang="en-US" dirty="0" smtClean="0"/>
              <a:t>Keep bags at registers out of the reach of shoppers.</a:t>
            </a:r>
            <a:br>
              <a:rPr lang="en-US" dirty="0" smtClean="0"/>
            </a:br>
            <a:endParaRPr lang="en-US" dirty="0" smtClean="0"/>
          </a:p>
          <a:p>
            <a:pPr marL="514350" indent="-514350">
              <a:buFont typeface="+mj-lt"/>
              <a:buAutoNum type="arabicPeriod"/>
            </a:pPr>
            <a:r>
              <a:rPr lang="en-US" dirty="0" smtClean="0"/>
              <a:t>Ensure anti shoplifting items (CCTV, EAS, Keepers, detachers) work properly and are secure.</a:t>
            </a:r>
          </a:p>
          <a:p>
            <a:pPr marL="514350" indent="-514350">
              <a:buFont typeface="+mj-lt"/>
              <a:buAutoNum type="arabicPeriod"/>
            </a:pPr>
            <a:endParaRPr lang="en-US" dirty="0" smtClean="0"/>
          </a:p>
          <a:p>
            <a:pPr marL="514350" indent="-514350">
              <a:buFont typeface="+mj-lt"/>
              <a:buAutoNum type="arabicPeriod"/>
            </a:pPr>
            <a:endParaRPr lang="en-US" dirty="0"/>
          </a:p>
        </p:txBody>
      </p:sp>
      <p:sp>
        <p:nvSpPr>
          <p:cNvPr id="5" name="Slide Number Placeholder 4"/>
          <p:cNvSpPr>
            <a:spLocks noGrp="1"/>
          </p:cNvSpPr>
          <p:nvPr>
            <p:ph type="sldNum" sz="quarter" idx="12"/>
          </p:nvPr>
        </p:nvSpPr>
        <p:spPr/>
        <p:txBody>
          <a:bodyPr/>
          <a:lstStyle/>
          <a:p>
            <a:fld id="{C6C88247-4D64-4EDA-BB7A-327C601104F0}"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What to Look for:</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a:pPr>
            <a:r>
              <a:rPr lang="en-US" dirty="0" smtClean="0"/>
              <a:t>Unseasonable clothing.  </a:t>
            </a:r>
          </a:p>
          <a:p>
            <a:pPr marL="514350" indent="-514350">
              <a:buFont typeface="+mj-lt"/>
              <a:buAutoNum type="arabicPeriod"/>
            </a:pPr>
            <a:r>
              <a:rPr lang="en-US" dirty="0" smtClean="0"/>
              <a:t>Shopping bags if you are in a stand alone store.</a:t>
            </a:r>
          </a:p>
          <a:p>
            <a:pPr marL="514350" indent="-514350">
              <a:buFont typeface="+mj-lt"/>
              <a:buAutoNum type="arabicPeriod"/>
            </a:pPr>
            <a:r>
              <a:rPr lang="en-US" dirty="0" smtClean="0"/>
              <a:t>Groups of people who split up as they enter the store.</a:t>
            </a:r>
          </a:p>
          <a:p>
            <a:pPr marL="514350" indent="-514350">
              <a:buFont typeface="+mj-lt"/>
              <a:buAutoNum type="arabicPeriod"/>
            </a:pPr>
            <a:r>
              <a:rPr lang="en-US" dirty="0" smtClean="0"/>
              <a:t>People who look to distract employees excessively.</a:t>
            </a:r>
          </a:p>
          <a:p>
            <a:pPr marL="514350" indent="-514350">
              <a:buFont typeface="+mj-lt"/>
              <a:buAutoNum type="arabicPeriod"/>
            </a:pPr>
            <a:r>
              <a:rPr lang="en-US" dirty="0" smtClean="0"/>
              <a:t>People selecting items randomly or seemingly without any thought.</a:t>
            </a:r>
          </a:p>
          <a:p>
            <a:pPr marL="514350" indent="-514350">
              <a:buFont typeface="+mj-lt"/>
              <a:buAutoNum type="arabicPeriod"/>
            </a:pPr>
            <a:r>
              <a:rPr lang="en-US" dirty="0" smtClean="0"/>
              <a:t>People looking around nervously.</a:t>
            </a:r>
          </a:p>
          <a:p>
            <a:pPr marL="514350" indent="-514350">
              <a:buFont typeface="+mj-lt"/>
              <a:buAutoNum type="arabicPeriod"/>
            </a:pPr>
            <a:r>
              <a:rPr lang="en-US" dirty="0" smtClean="0"/>
              <a:t>People who don’t want employee help.</a:t>
            </a:r>
          </a:p>
          <a:p>
            <a:pPr marL="514350" indent="-514350">
              <a:buFont typeface="+mj-lt"/>
              <a:buAutoNum type="arabicPeriod"/>
            </a:pPr>
            <a:r>
              <a:rPr lang="en-US" dirty="0" smtClean="0"/>
              <a:t>Car parked in the fire lane in front of the store.</a:t>
            </a:r>
          </a:p>
          <a:p>
            <a:pPr marL="514350" indent="-514350">
              <a:buFont typeface="+mj-lt"/>
              <a:buAutoNum type="arabicPeriod"/>
            </a:pPr>
            <a:r>
              <a:rPr lang="en-US" dirty="0" smtClean="0"/>
              <a:t>People on their cell phone the entire time (taking pictures, video or possible talking to accomplices).  </a:t>
            </a:r>
          </a:p>
          <a:p>
            <a:pPr marL="514350" indent="-514350">
              <a:buFont typeface="+mj-lt"/>
              <a:buAutoNum type="arabicPeriod"/>
            </a:pPr>
            <a:endParaRPr lang="en-US" dirty="0"/>
          </a:p>
        </p:txBody>
      </p:sp>
      <p:sp>
        <p:nvSpPr>
          <p:cNvPr id="5" name="Slide Number Placeholder 4"/>
          <p:cNvSpPr>
            <a:spLocks noGrp="1"/>
          </p:cNvSpPr>
          <p:nvPr>
            <p:ph type="sldNum" sz="quarter" idx="12"/>
          </p:nvPr>
        </p:nvSpPr>
        <p:spPr/>
        <p:txBody>
          <a:bodyPr/>
          <a:lstStyle/>
          <a:p>
            <a:fld id="{C6C88247-4D64-4EDA-BB7A-327C601104F0}"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pPr algn="ctr"/>
            <a:r>
              <a:rPr lang="en-US" dirty="0" smtClean="0"/>
              <a:t>5 Elements of Shoplifting</a:t>
            </a:r>
            <a:endParaRPr lang="en-US" dirty="0"/>
          </a:p>
        </p:txBody>
      </p:sp>
      <p:sp>
        <p:nvSpPr>
          <p:cNvPr id="3" name="Content Placeholder 2"/>
          <p:cNvSpPr>
            <a:spLocks noGrp="1"/>
          </p:cNvSpPr>
          <p:nvPr>
            <p:ph idx="1"/>
          </p:nvPr>
        </p:nvSpPr>
        <p:spPr/>
        <p:txBody>
          <a:bodyPr>
            <a:normAutofit fontScale="77500" lnSpcReduction="20000"/>
          </a:bodyPr>
          <a:lstStyle/>
          <a:p>
            <a:pPr marL="514350" indent="-514350">
              <a:buFont typeface="+mj-lt"/>
              <a:buAutoNum type="arabicPeriod"/>
            </a:pPr>
            <a:r>
              <a:rPr lang="en-US" dirty="0" smtClean="0"/>
              <a:t>You must see someone enter the store or the department with nothing in his / her hands</a:t>
            </a:r>
            <a:br>
              <a:rPr lang="en-US" dirty="0" smtClean="0"/>
            </a:br>
            <a:endParaRPr lang="en-US" dirty="0" smtClean="0"/>
          </a:p>
          <a:p>
            <a:pPr marL="514350" indent="-514350">
              <a:buFont typeface="+mj-lt"/>
              <a:buAutoNum type="arabicPeriod"/>
            </a:pPr>
            <a:r>
              <a:rPr lang="en-US" dirty="0" smtClean="0"/>
              <a:t>You must see them approach a shelf or rack and select a piece of merchandise that you know is yours.</a:t>
            </a:r>
            <a:br>
              <a:rPr lang="en-US" dirty="0" smtClean="0"/>
            </a:br>
            <a:endParaRPr lang="en-US" dirty="0" smtClean="0"/>
          </a:p>
          <a:p>
            <a:pPr marL="514350" indent="-514350">
              <a:buFont typeface="+mj-lt"/>
              <a:buAutoNum type="arabicPeriod"/>
            </a:pPr>
            <a:r>
              <a:rPr lang="en-US" dirty="0" smtClean="0"/>
              <a:t>You must see the person conceal the item (unless they just walk out with the items).</a:t>
            </a:r>
            <a:br>
              <a:rPr lang="en-US" dirty="0" smtClean="0"/>
            </a:br>
            <a:endParaRPr lang="en-US" dirty="0" smtClean="0"/>
          </a:p>
          <a:p>
            <a:pPr marL="514350" indent="-514350">
              <a:buFont typeface="+mj-lt"/>
              <a:buAutoNum type="arabicPeriod"/>
            </a:pPr>
            <a:r>
              <a:rPr lang="en-US" dirty="0" smtClean="0"/>
              <a:t>You must see the person without interruption and in full view – 100% of the time.</a:t>
            </a:r>
            <a:br>
              <a:rPr lang="en-US" dirty="0" smtClean="0"/>
            </a:br>
            <a:endParaRPr lang="en-US" dirty="0" smtClean="0"/>
          </a:p>
          <a:p>
            <a:pPr marL="514350" indent="-514350">
              <a:buFont typeface="+mj-lt"/>
              <a:buAutoNum type="arabicPeriod"/>
            </a:pPr>
            <a:r>
              <a:rPr lang="en-US" dirty="0" smtClean="0"/>
              <a:t>You must see the person exit the store after passing all possible points of sale without making any effort to pay for the merchandise in their possession. (Except in states where willful concealment laws are in effect).</a:t>
            </a:r>
            <a:endParaRPr lang="en-US" dirty="0"/>
          </a:p>
        </p:txBody>
      </p:sp>
      <p:sp>
        <p:nvSpPr>
          <p:cNvPr id="5" name="Slide Number Placeholder 4"/>
          <p:cNvSpPr>
            <a:spLocks noGrp="1"/>
          </p:cNvSpPr>
          <p:nvPr>
            <p:ph type="sldNum" sz="quarter" idx="12"/>
          </p:nvPr>
        </p:nvSpPr>
        <p:spPr/>
        <p:txBody>
          <a:bodyPr/>
          <a:lstStyle/>
          <a:p>
            <a:fld id="{C6C88247-4D64-4EDA-BB7A-327C601104F0}"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dirty="0" smtClean="0"/>
              <a:t>What do I do? What can I do? What should I do?</a:t>
            </a:r>
            <a:endParaRPr lang="en-US" sz="4000" dirty="0"/>
          </a:p>
        </p:txBody>
      </p:sp>
      <p:sp>
        <p:nvSpPr>
          <p:cNvPr id="3" name="Content Placeholder 2"/>
          <p:cNvSpPr>
            <a:spLocks noGrp="1"/>
          </p:cNvSpPr>
          <p:nvPr>
            <p:ph idx="1"/>
          </p:nvPr>
        </p:nvSpPr>
        <p:spPr>
          <a:ln>
            <a:noFill/>
          </a:ln>
        </p:spPr>
        <p:txBody>
          <a:bodyPr>
            <a:normAutofit fontScale="85000" lnSpcReduction="10000"/>
          </a:bodyPr>
          <a:lstStyle/>
          <a:p>
            <a:pPr marL="514350" indent="-514350">
              <a:buFont typeface="+mj-lt"/>
              <a:buAutoNum type="arabicPeriod"/>
            </a:pPr>
            <a:r>
              <a:rPr lang="en-US" dirty="0" smtClean="0"/>
              <a:t>You have the right as a shopkeeper to get your merchandise back from someone who shoplifts from you.</a:t>
            </a:r>
            <a:br>
              <a:rPr lang="en-US" dirty="0" smtClean="0"/>
            </a:br>
            <a:endParaRPr lang="en-US" dirty="0" smtClean="0"/>
          </a:p>
          <a:p>
            <a:pPr marL="514350" indent="-514350">
              <a:buFont typeface="+mj-lt"/>
              <a:buAutoNum type="arabicPeriod"/>
            </a:pPr>
            <a:r>
              <a:rPr lang="en-US" dirty="0" smtClean="0"/>
              <a:t>Is the value of the item lost worth the following possibilities?:</a:t>
            </a:r>
          </a:p>
          <a:p>
            <a:pPr marL="880110" lvl="1" indent="-514350">
              <a:buFont typeface="+mj-lt"/>
              <a:buAutoNum type="arabicPeriod"/>
            </a:pPr>
            <a:r>
              <a:rPr lang="en-US" dirty="0" smtClean="0"/>
              <a:t>Getting hurt.</a:t>
            </a:r>
          </a:p>
          <a:p>
            <a:pPr marL="880110" lvl="1" indent="-514350">
              <a:buFont typeface="+mj-lt"/>
              <a:buAutoNum type="arabicPeriod"/>
            </a:pPr>
            <a:r>
              <a:rPr lang="en-US" dirty="0" smtClean="0"/>
              <a:t>What if you are wrong and the person doesn’t have what you saw them take?</a:t>
            </a:r>
          </a:p>
          <a:p>
            <a:pPr marL="1154430" lvl="2" indent="-514350"/>
            <a:r>
              <a:rPr lang="en-US" dirty="0" smtClean="0"/>
              <a:t>Potential litigation situation</a:t>
            </a:r>
          </a:p>
          <a:p>
            <a:pPr marL="1154430" lvl="2" indent="-514350"/>
            <a:r>
              <a:rPr lang="en-US" dirty="0" smtClean="0"/>
              <a:t>Bad public relations for your brand</a:t>
            </a:r>
          </a:p>
          <a:p>
            <a:pPr marL="880110" lvl="1" indent="-514350">
              <a:buFont typeface="+mj-lt"/>
              <a:buAutoNum type="arabicPeriod"/>
            </a:pPr>
            <a:r>
              <a:rPr lang="en-US" dirty="0" smtClean="0"/>
              <a:t>Time lost testifying in court.</a:t>
            </a:r>
            <a:br>
              <a:rPr lang="en-US" dirty="0" smtClean="0"/>
            </a:br>
            <a:endParaRPr lang="en-US" dirty="0" smtClean="0"/>
          </a:p>
          <a:p>
            <a:pPr marL="514350" indent="-514350">
              <a:buFont typeface="+mj-lt"/>
              <a:buAutoNum type="arabicPeriod"/>
            </a:pPr>
            <a:r>
              <a:rPr lang="en-US" dirty="0" smtClean="0"/>
              <a:t>Sometimes you have no other choice but to stop someone.</a:t>
            </a:r>
          </a:p>
          <a:p>
            <a:pPr marL="514350" indent="-514350">
              <a:buFont typeface="+mj-lt"/>
              <a:buAutoNum type="arabicPeriod"/>
            </a:pPr>
            <a:endParaRPr lang="en-US" dirty="0"/>
          </a:p>
        </p:txBody>
      </p:sp>
      <p:sp>
        <p:nvSpPr>
          <p:cNvPr id="5" name="Slide Number Placeholder 4"/>
          <p:cNvSpPr>
            <a:spLocks noGrp="1"/>
          </p:cNvSpPr>
          <p:nvPr>
            <p:ph type="sldNum" sz="quarter" idx="12"/>
          </p:nvPr>
        </p:nvSpPr>
        <p:spPr/>
        <p:txBody>
          <a:bodyPr/>
          <a:lstStyle/>
          <a:p>
            <a:fld id="{C6C88247-4D64-4EDA-BB7A-327C601104F0}"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noAutofit/>
          </a:bodyPr>
          <a:lstStyle/>
          <a:p>
            <a:pPr algn="ctr"/>
            <a:r>
              <a:rPr lang="en-US" sz="4000" dirty="0" smtClean="0"/>
              <a:t>What do I do? What can I do? What should I do?</a:t>
            </a:r>
            <a:endParaRPr lang="en-US" sz="4000" dirty="0"/>
          </a:p>
        </p:txBody>
      </p:sp>
      <p:sp>
        <p:nvSpPr>
          <p:cNvPr id="3" name="Content Placeholder 2"/>
          <p:cNvSpPr>
            <a:spLocks noGrp="1"/>
          </p:cNvSpPr>
          <p:nvPr>
            <p:ph idx="1"/>
          </p:nvPr>
        </p:nvSpPr>
        <p:spPr/>
        <p:txBody>
          <a:bodyPr>
            <a:normAutofit fontScale="92500"/>
          </a:bodyPr>
          <a:lstStyle/>
          <a:p>
            <a:pPr marL="514350" indent="-514350">
              <a:buFont typeface="+mj-lt"/>
              <a:buAutoNum type="arabicPeriod" startAt="4"/>
            </a:pPr>
            <a:r>
              <a:rPr lang="en-US" dirty="0" smtClean="0"/>
              <a:t>Identify yourself as the owner or employee of the business.  Be firm in your tone, but don’t shout.</a:t>
            </a:r>
            <a:br>
              <a:rPr lang="en-US" dirty="0" smtClean="0"/>
            </a:br>
            <a:endParaRPr lang="en-US" dirty="0" smtClean="0"/>
          </a:p>
          <a:p>
            <a:pPr marL="514350" indent="-514350">
              <a:buFont typeface="+mj-lt"/>
              <a:buAutoNum type="arabicPeriod" startAt="4"/>
            </a:pPr>
            <a:r>
              <a:rPr lang="en-US" dirty="0" smtClean="0"/>
              <a:t>Ask “I would like the red sweater that you have underneath your sweatshirt”.  Be specific about what you saw them take and it’s location.  </a:t>
            </a:r>
            <a:br>
              <a:rPr lang="en-US" dirty="0" smtClean="0"/>
            </a:br>
            <a:endParaRPr lang="en-US" dirty="0" smtClean="0"/>
          </a:p>
          <a:p>
            <a:pPr marL="514350" indent="-514350">
              <a:buFont typeface="+mj-lt"/>
              <a:buAutoNum type="arabicPeriod" startAt="4"/>
            </a:pPr>
            <a:r>
              <a:rPr lang="en-US" dirty="0" smtClean="0"/>
              <a:t>Do not touch them unless you need to defend yourself.</a:t>
            </a:r>
            <a:br>
              <a:rPr lang="en-US" dirty="0" smtClean="0"/>
            </a:br>
            <a:endParaRPr lang="en-US" dirty="0" smtClean="0"/>
          </a:p>
          <a:p>
            <a:pPr marL="514350" indent="-514350">
              <a:buFont typeface="+mj-lt"/>
              <a:buAutoNum type="arabicPeriod" startAt="4"/>
            </a:pPr>
            <a:r>
              <a:rPr lang="en-US" dirty="0" smtClean="0"/>
              <a:t>Expect a denial the first time you ask and be prepared restate your request firmly.  </a:t>
            </a:r>
            <a:endParaRPr lang="en-US" dirty="0"/>
          </a:p>
        </p:txBody>
      </p:sp>
      <p:sp>
        <p:nvSpPr>
          <p:cNvPr id="5" name="Slide Number Placeholder 4"/>
          <p:cNvSpPr>
            <a:spLocks noGrp="1"/>
          </p:cNvSpPr>
          <p:nvPr>
            <p:ph type="sldNum" sz="quarter" idx="12"/>
          </p:nvPr>
        </p:nvSpPr>
        <p:spPr/>
        <p:txBody>
          <a:bodyPr/>
          <a:lstStyle/>
          <a:p>
            <a:fld id="{C6C88247-4D64-4EDA-BB7A-327C601104F0}" type="slidenum">
              <a:rPr lang="en-US" smtClean="0"/>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218</TotalTime>
  <Words>385</Words>
  <Application>Microsoft Office PowerPoint</Application>
  <PresentationFormat>On-screen Show (4:3)</PresentationFormat>
  <Paragraphs>77</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Shoplifting Awareness</vt:lpstr>
      <vt:lpstr>Agenda Topics</vt:lpstr>
      <vt:lpstr>What the data tells us…..</vt:lpstr>
      <vt:lpstr>Preventing shoplifting through superior customer service</vt:lpstr>
      <vt:lpstr>Setting up your store “anti shoplifter”</vt:lpstr>
      <vt:lpstr>What to Look for:</vt:lpstr>
      <vt:lpstr>5 Elements of Shoplifting</vt:lpstr>
      <vt:lpstr>What do I do? What can I do? What should I do?</vt:lpstr>
      <vt:lpstr>What do I do? What can I do? What should I do?</vt:lpstr>
      <vt:lpstr>What do I do? What can I do? What should I do?</vt:lpstr>
      <vt:lpstr>Who can help?  </vt:lpstr>
    </vt:vector>
  </TitlesOfParts>
  <Company>Staples,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Shoplifting Awareness</dc:title>
  <dc:creator>Kevin Plante</dc:creator>
  <cp:lastModifiedBy>Andrea Shea</cp:lastModifiedBy>
  <cp:revision>28</cp:revision>
  <dcterms:created xsi:type="dcterms:W3CDTF">2012-11-29T19:37:45Z</dcterms:created>
  <dcterms:modified xsi:type="dcterms:W3CDTF">2016-09-23T19:33:16Z</dcterms:modified>
</cp:coreProperties>
</file>